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1" r:id="rId2"/>
    <p:sldId id="316" r:id="rId3"/>
    <p:sldId id="317" r:id="rId4"/>
    <p:sldId id="315" r:id="rId5"/>
    <p:sldId id="318" r:id="rId6"/>
    <p:sldId id="337" r:id="rId7"/>
    <p:sldId id="338" r:id="rId8"/>
    <p:sldId id="339" r:id="rId9"/>
    <p:sldId id="340" r:id="rId10"/>
    <p:sldId id="319" r:id="rId11"/>
    <p:sldId id="321" r:id="rId12"/>
    <p:sldId id="322" r:id="rId13"/>
    <p:sldId id="323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6" r:id="rId22"/>
    <p:sldId id="334" r:id="rId23"/>
    <p:sldId id="333" r:id="rId24"/>
    <p:sldId id="335" r:id="rId25"/>
    <p:sldId id="332" r:id="rId26"/>
    <p:sldId id="341" r:id="rId27"/>
    <p:sldId id="342" r:id="rId28"/>
    <p:sldId id="343" r:id="rId29"/>
    <p:sldId id="344" r:id="rId30"/>
    <p:sldId id="345" r:id="rId31"/>
    <p:sldId id="346" r:id="rId32"/>
    <p:sldId id="349" r:id="rId33"/>
    <p:sldId id="348" r:id="rId34"/>
    <p:sldId id="347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an" initials="JD" lastIdx="4" clrIdx="0">
    <p:extLst>
      <p:ext uri="{19B8F6BF-5375-455C-9EA6-DF929625EA0E}">
        <p15:presenceInfo xmlns:p15="http://schemas.microsoft.com/office/powerpoint/2012/main" userId="S::jdean@theadditiveagency.com::48d7c856-aa91-4f9a-9c9d-c7de74b978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6900"/>
    <a:srgbClr val="F76801"/>
    <a:srgbClr val="707780"/>
    <a:srgbClr val="D74100"/>
    <a:srgbClr val="404040"/>
    <a:srgbClr val="6D7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0"/>
    <p:restoredTop sz="93792" autoAdjust="0"/>
  </p:normalViewPr>
  <p:slideViewPr>
    <p:cSldViewPr snapToGrid="0" snapToObjects="1">
      <p:cViewPr>
        <p:scale>
          <a:sx n="66" d="100"/>
          <a:sy n="66" d="100"/>
        </p:scale>
        <p:origin x="100" y="56"/>
      </p:cViewPr>
      <p:guideLst/>
    </p:cSldViewPr>
  </p:slideViewPr>
  <p:outlineViewPr>
    <p:cViewPr>
      <p:scale>
        <a:sx n="33" d="100"/>
        <a:sy n="33" d="100"/>
      </p:scale>
      <p:origin x="0" y="-1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01379A-EF37-704C-8538-D0F73F424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BE97-3D0C-5045-9FE9-7F95CA6BE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2166-158B-7043-BC3D-862E3961C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385E-9AEC-AE4B-9F29-034FFD6546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B6664E-7B47-9F48-A0F4-96D7B082EC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0C87-C4B2-804D-A271-30F16C3C06F1}" type="datetimeFigureOut">
              <a:rPr lang="en-US" smtClean="0"/>
              <a:t>5/1/2020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8AB-38D9-574D-9FE4-C1ABD659377A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CC7F-D7FD-7142-9894-9CD0A54C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45EA3A71-4B99-694C-96D0-5C3A8731A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8" name="Picture 4" descr="Large orange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D1E18515-35BE-7644-8158-2284E6C0A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r="11376" b="6722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58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59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0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1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7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2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DB50F347-9886-324C-A880-F8E9B3A82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" r="-9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white on an orange background." title="Syracuse University Logo">
            <a:extLst>
              <a:ext uri="{FF2B5EF4-FFF2-40B4-BE49-F238E27FC236}">
                <a16:creationId xmlns:a16="http://schemas.microsoft.com/office/drawing/2014/main" id="{041D6A3C-A6D7-5C40-8DB1-7F7F93BCA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n orange background." title="Syracuse University Laurel">
            <a:extLst>
              <a:ext uri="{FF2B5EF4-FFF2-40B4-BE49-F238E27FC236}">
                <a16:creationId xmlns:a16="http://schemas.microsoft.com/office/drawing/2014/main" id="{4F9193E3-243E-1B45-8467-4622423DF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33CC16B8-858B-E641-A281-B2BCE05C5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069354DE-56C0-484E-A9B2-526150D0E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orange on a navy background." title="Syracuse University Logo">
            <a:extLst>
              <a:ext uri="{FF2B5EF4-FFF2-40B4-BE49-F238E27FC236}">
                <a16:creationId xmlns:a16="http://schemas.microsoft.com/office/drawing/2014/main" id="{AA5B4474-4214-1746-A7BA-39AF0E90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 navy background." title="Syracuse University Laurel">
            <a:extLst>
              <a:ext uri="{FF2B5EF4-FFF2-40B4-BE49-F238E27FC236}">
                <a16:creationId xmlns:a16="http://schemas.microsoft.com/office/drawing/2014/main" id="{6698A982-DF1C-E541-8680-695565939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7CF03E9B-FCD7-F442-A254-65ABE0B4F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1EBB5EBE-9943-6946-A35D-110561847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4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DE7701AA-76BC-3943-BF2D-8660BCB5D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" b="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4" descr="Syracuse University is presented next to a block S in orange on a navy background. " title="Syracuse University Logo">
            <a:extLst>
              <a:ext uri="{FF2B5EF4-FFF2-40B4-BE49-F238E27FC236}">
                <a16:creationId xmlns:a16="http://schemas.microsoft.com/office/drawing/2014/main" id="{BAA10509-61C6-614C-9E42-CC55FDFF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7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1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1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Sherman Serif Book" pitchFamily="2" charset="77"/>
                <a:ea typeface="Sherman Serif Book" pitchFamily="2" charset="77"/>
                <a:cs typeface="Verdana" panose="020B0604030504040204" pitchFamily="34" charset="0"/>
              </a:rPr>
              <a:t>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1000" b="0" smtClean="0">
                <a:solidFill>
                  <a:schemeClr val="tx2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‹#›</a:t>
            </a:fld>
            <a:endParaRPr lang="en-US" sz="1000" b="0" dirty="0">
              <a:solidFill>
                <a:schemeClr val="tx2"/>
              </a:solidFill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8" r:id="rId5"/>
    <p:sldLayoutId id="2147483671" r:id="rId6"/>
    <p:sldLayoutId id="2147483650" r:id="rId7"/>
    <p:sldLayoutId id="2147483652" r:id="rId8"/>
    <p:sldLayoutId id="2147483653" r:id="rId9"/>
    <p:sldLayoutId id="2147483672" r:id="rId10"/>
    <p:sldLayoutId id="2147483655" r:id="rId11"/>
    <p:sldLayoutId id="2147483654" r:id="rId12"/>
    <p:sldLayoutId id="2147483673" r:id="rId13"/>
    <p:sldLayoutId id="2147483658" r:id="rId14"/>
    <p:sldLayoutId id="2147483657" r:id="rId15"/>
    <p:sldLayoutId id="2147483662" r:id="rId16"/>
    <p:sldLayoutId id="2147483663" r:id="rId17"/>
    <p:sldLayoutId id="2147483656" r:id="rId18"/>
    <p:sldLayoutId id="2147483660" r:id="rId19"/>
    <p:sldLayoutId id="214748366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D3C328-D932-BD48-AB20-A644BBD4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412419"/>
            <a:ext cx="6583680" cy="940917"/>
          </a:xfrm>
        </p:spPr>
        <p:txBody>
          <a:bodyPr/>
          <a:lstStyle/>
          <a:p>
            <a:r>
              <a:rPr lang="en-US" b="1" dirty="0"/>
              <a:t>COLLAPP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D64A4F-84A4-4C32-B72C-675323871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05743"/>
              </p:ext>
            </p:extLst>
          </p:nvPr>
        </p:nvGraphicFramePr>
        <p:xfrm>
          <a:off x="731520" y="3622886"/>
          <a:ext cx="8128000" cy="2773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360420">
                  <a:extLst>
                    <a:ext uri="{9D8B030D-6E8A-4147-A177-3AD203B41FA5}">
                      <a16:colId xmlns:a16="http://schemas.microsoft.com/office/drawing/2014/main" val="3620772169"/>
                    </a:ext>
                  </a:extLst>
                </a:gridCol>
                <a:gridCol w="4767580">
                  <a:extLst>
                    <a:ext uri="{9D8B030D-6E8A-4147-A177-3AD203B41FA5}">
                      <a16:colId xmlns:a16="http://schemas.microsoft.com/office/drawing/2014/main" val="197393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Aditya Patruni (Lead)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221368897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248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Akshitha Duddala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571933326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33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Anisha Siddapurmath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500681255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09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Hemant Pattnaik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770755090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5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Jaysheel Shah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971222875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Nikhil Bharadwaj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469484436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7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Setu Desai 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</a:rPr>
                        <a:t>711833313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156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05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3761-38BE-49A7-8E0A-FC4C7ECE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dirty="0"/>
              <a:t>Create A Task/Board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69B5-9CB3-42BF-A021-7C41151A7447}"/>
              </a:ext>
            </a:extLst>
          </p:cNvPr>
          <p:cNvSpPr txBox="1"/>
          <p:nvPr/>
        </p:nvSpPr>
        <p:spPr>
          <a:xfrm>
            <a:off x="594360" y="1405890"/>
            <a:ext cx="3920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Creates a new task inside the project on selecting the + at the bottom left.</a:t>
            </a:r>
          </a:p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 The name and short name are given by the user. </a:t>
            </a:r>
          </a:p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An optional description can also be given.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A3A9E-62EC-4A67-96D8-4C4747E7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70" y="0"/>
            <a:ext cx="7212330" cy="405693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5B7DC-8328-46C0-A56F-717561C11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5" t="28080" r="39302" b="24305"/>
          <a:stretch/>
        </p:blipFill>
        <p:spPr>
          <a:xfrm>
            <a:off x="4629588" y="2468880"/>
            <a:ext cx="2932823" cy="364446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83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3761-38BE-49A7-8E0A-FC4C7ECE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dirty="0"/>
              <a:t>Create Column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69B5-9CB3-42BF-A021-7C41151A7447}"/>
              </a:ext>
            </a:extLst>
          </p:cNvPr>
          <p:cNvSpPr txBox="1"/>
          <p:nvPr/>
        </p:nvSpPr>
        <p:spPr>
          <a:xfrm>
            <a:off x="594360" y="1405890"/>
            <a:ext cx="39204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On selecting the add new column tab to the left, a new column is created</a:t>
            </a:r>
          </a:p>
          <a:p>
            <a:pPr>
              <a:buClr>
                <a:schemeClr val="tx2"/>
              </a:buClr>
            </a:pPr>
            <a:endParaRPr lang="en-US" sz="2400" dirty="0">
              <a:solidFill>
                <a:srgbClr val="002060"/>
              </a:solidFill>
              <a:latin typeface="Sherman Sans Book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Column depicts a task inside the project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Sherman Sans Book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The column is given a name and the status can be set from the drop-down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B9CA-0292-4191-B799-30F5E8DA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0"/>
            <a:ext cx="7677150" cy="431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49B2A-1467-4BC4-BFC9-C7C0A5377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9" t="37031" r="41781" b="33667"/>
          <a:stretch/>
        </p:blipFill>
        <p:spPr>
          <a:xfrm>
            <a:off x="8644890" y="2676762"/>
            <a:ext cx="3505200" cy="350146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C7ACA-83F8-47BD-AC48-3B8433B3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1" r="88937" b="60171"/>
          <a:stretch/>
        </p:blipFill>
        <p:spPr>
          <a:xfrm>
            <a:off x="4889458" y="1957029"/>
            <a:ext cx="2413084" cy="12059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F63AD-9E75-4C3F-8467-70D06351C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19" t="37031" r="41687" b="25500"/>
          <a:stretch/>
        </p:blipFill>
        <p:spPr>
          <a:xfrm>
            <a:off x="4845643" y="3658007"/>
            <a:ext cx="2023110" cy="2569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701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375920"/>
            <a:ext cx="10515600" cy="800735"/>
          </a:xfrm>
        </p:spPr>
        <p:txBody>
          <a:bodyPr/>
          <a:lstStyle/>
          <a:p>
            <a:r>
              <a:rPr lang="en-US" dirty="0"/>
              <a:t>Task/Board Dashboard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426720" y="1543050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Task Dashboard shows all the columns created inside the project</a:t>
            </a:r>
          </a:p>
          <a:p>
            <a:r>
              <a:rPr lang="en-US" sz="2400" dirty="0"/>
              <a:t>Each status is represented in a different color</a:t>
            </a:r>
          </a:p>
          <a:p>
            <a:r>
              <a:rPr lang="en-US" sz="2400" dirty="0"/>
              <a:t>Changes can also be made to the columns on this screen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72EAE-4478-46BC-85C0-7277DA12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1211580"/>
            <a:ext cx="80264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9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3761-38BE-49A7-8E0A-FC4C7ECE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03504"/>
            <a:ext cx="10515600" cy="1325563"/>
          </a:xfrm>
        </p:spPr>
        <p:txBody>
          <a:bodyPr/>
          <a:lstStyle/>
          <a:p>
            <a:r>
              <a:rPr lang="en-US" dirty="0"/>
              <a:t>Create Card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69B5-9CB3-42BF-A021-7C41151A7447}"/>
              </a:ext>
            </a:extLst>
          </p:cNvPr>
          <p:cNvSpPr txBox="1"/>
          <p:nvPr/>
        </p:nvSpPr>
        <p:spPr>
          <a:xfrm>
            <a:off x="171450" y="1131570"/>
            <a:ext cx="42786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On selecting the add new card tab, the 2</a:t>
            </a:r>
            <a:r>
              <a:rPr lang="en-US" sz="2400" baseline="30000" dirty="0">
                <a:solidFill>
                  <a:srgbClr val="002060"/>
                </a:solidFill>
                <a:latin typeface="Sherman Sans Book"/>
              </a:rPr>
              <a:t>nd</a:t>
            </a:r>
            <a:r>
              <a:rPr lang="en-US" sz="2400" dirty="0">
                <a:solidFill>
                  <a:srgbClr val="002060"/>
                </a:solidFill>
                <a:latin typeface="Sherman Sans Book"/>
              </a:rPr>
              <a:t> tab from right at the top right of the column, a card is created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Specifications regarding it are entered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Due date for the card is set from the drop-down calendar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Person assigned can be the person creating the card (take card option) or  another person can be assigned to it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Files can also be attached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Sherman Sans Boo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63E12-0E5D-4FD2-9C45-D95E1674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0"/>
            <a:ext cx="7741920" cy="435483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3E9E98-446D-42D9-9AE2-865B94A4B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2" t="33657" r="6290" b="16632"/>
          <a:stretch/>
        </p:blipFill>
        <p:spPr>
          <a:xfrm>
            <a:off x="4543123" y="3578393"/>
            <a:ext cx="2675824" cy="26848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2DEB73F-AB8C-42C5-894F-C6AF8B006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19" t="48842" r="5908" b="40589"/>
          <a:stretch/>
        </p:blipFill>
        <p:spPr>
          <a:xfrm>
            <a:off x="8242433" y="3992395"/>
            <a:ext cx="606392" cy="7248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3D9977-9A5A-4BEE-BBA3-0B7EDFEAA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07" t="45574" r="7257" b="12815"/>
          <a:stretch/>
        </p:blipFill>
        <p:spPr>
          <a:xfrm>
            <a:off x="9326880" y="3846194"/>
            <a:ext cx="2512194" cy="210481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027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375920"/>
            <a:ext cx="10515600" cy="800735"/>
          </a:xfrm>
        </p:spPr>
        <p:txBody>
          <a:bodyPr/>
          <a:lstStyle/>
          <a:p>
            <a:r>
              <a:rPr lang="en-US" dirty="0"/>
              <a:t>Move Card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426719" y="1176655"/>
            <a:ext cx="11027343" cy="3435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Card once created can be moved to trash, backlog or archive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D81868-BD60-4BAA-B5B4-8C2EC142C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0" b="22114"/>
          <a:stretch/>
        </p:blipFill>
        <p:spPr>
          <a:xfrm>
            <a:off x="383470" y="1657350"/>
            <a:ext cx="11425059" cy="44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Move Card To Trash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229556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 moving a card to trash a prompt shows up</a:t>
            </a:r>
          </a:p>
          <a:p>
            <a:r>
              <a:rPr lang="en-US" sz="2400" dirty="0"/>
              <a:t>On selecting yes, the card is removed from the column dashboard and is now in trash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6394B-EACF-44D8-89E6-2F92432C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8420" r="2679" b="10105"/>
          <a:stretch/>
        </p:blipFill>
        <p:spPr>
          <a:xfrm>
            <a:off x="4336344" y="0"/>
            <a:ext cx="7855656" cy="3801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B3A39D-0782-4202-BA1D-E246726BE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5" r="57684" b="51438"/>
          <a:stretch/>
        </p:blipFill>
        <p:spPr>
          <a:xfrm>
            <a:off x="3795428" y="2743200"/>
            <a:ext cx="6384892" cy="34939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238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Move Card To Column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229556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Card can be moved to another column</a:t>
            </a:r>
          </a:p>
          <a:p>
            <a:r>
              <a:rPr lang="en-US" sz="2400" dirty="0"/>
              <a:t>The column it must be moved to selected from the drop-down menu of the columns in the project</a:t>
            </a:r>
          </a:p>
          <a:p>
            <a:r>
              <a:rPr lang="en-US" sz="2400" dirty="0"/>
              <a:t>Once moved, the card appears in the column it has been moved to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701E6-D744-41BB-8418-D846CF0B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2" t="7859" b="17474"/>
          <a:stretch/>
        </p:blipFill>
        <p:spPr>
          <a:xfrm>
            <a:off x="5304527" y="0"/>
            <a:ext cx="6887473" cy="372497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AC958A-9448-4A69-82A6-F185CA1F4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7" t="13894" r="2903" b="61403"/>
          <a:stretch/>
        </p:blipFill>
        <p:spPr>
          <a:xfrm>
            <a:off x="9979191" y="2425600"/>
            <a:ext cx="2212809" cy="16940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C2A59-0EA5-4BCF-B7D5-E09A3044B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8" t="33123" r="44263" b="43719"/>
          <a:stretch/>
        </p:blipFill>
        <p:spPr>
          <a:xfrm>
            <a:off x="4178481" y="3608304"/>
            <a:ext cx="3850105" cy="15881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78AF79-655E-4ED1-B27C-68B05A798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3" t="33122" r="44658" b="42316"/>
          <a:stretch/>
        </p:blipFill>
        <p:spPr>
          <a:xfrm>
            <a:off x="8217844" y="4466156"/>
            <a:ext cx="3850105" cy="1684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930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Move Card To Archive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229556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Card moved to the archive disappears from the current column and appears in the archive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BB760-2F3A-488D-822C-3AB8EF45C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95" t="8410" r="15231" b="28140"/>
          <a:stretch/>
        </p:blipFill>
        <p:spPr>
          <a:xfrm>
            <a:off x="6775487" y="433137"/>
            <a:ext cx="5062584" cy="42639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FE140-0C1E-4911-BB2C-AC03BEAA1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t="7438" r="39447" b="59860"/>
          <a:stretch/>
        </p:blipFill>
        <p:spPr>
          <a:xfrm>
            <a:off x="229556" y="3301465"/>
            <a:ext cx="7922472" cy="25278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905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Update History Of A Card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183485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Update history of a card can be seen on selecting that card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FCF30-B69C-473F-AAE4-B528E667B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" t="7579" r="2903" b="10175"/>
          <a:stretch/>
        </p:blipFill>
        <p:spPr>
          <a:xfrm>
            <a:off x="3666831" y="1070777"/>
            <a:ext cx="8457792" cy="41540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43B95-AA13-4D50-BC57-8AC651381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20" t="26478" r="16678" b="59420"/>
          <a:stretch/>
        </p:blipFill>
        <p:spPr>
          <a:xfrm>
            <a:off x="229556" y="3321463"/>
            <a:ext cx="5307250" cy="21698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48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Clone A Card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229556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of the card is created in the same or another column</a:t>
            </a:r>
          </a:p>
          <a:p>
            <a:r>
              <a:rPr lang="en-US" sz="2400" dirty="0"/>
              <a:t>The column is selected through a drop-down menu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281DE-6D62-4F19-B046-29316950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42" t="8000" b="32210"/>
          <a:stretch/>
        </p:blipFill>
        <p:spPr>
          <a:xfrm>
            <a:off x="3739414" y="0"/>
            <a:ext cx="4713171" cy="41003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0C87E-0D0B-40C5-8AF6-15013F70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90" t="13193" r="2903" b="58877"/>
          <a:stretch/>
        </p:blipFill>
        <p:spPr>
          <a:xfrm>
            <a:off x="292119" y="3779995"/>
            <a:ext cx="5294148" cy="229081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22828-490C-40B6-8C46-F2BD2FC0D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53" t="14596" r="6921" b="52000"/>
          <a:stretch/>
        </p:blipFill>
        <p:spPr>
          <a:xfrm>
            <a:off x="7268830" y="3710900"/>
            <a:ext cx="4323221" cy="24973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C8434-4621-4650-8AB2-17170DC57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11" t="8281" r="2903" b="62246"/>
          <a:stretch/>
        </p:blipFill>
        <p:spPr>
          <a:xfrm>
            <a:off x="7330641" y="1218658"/>
            <a:ext cx="4851133" cy="221034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47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3761-38BE-49A7-8E0A-FC4C7ECE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FF3BC-A63F-40C3-8533-CA26D26C0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741" y="227964"/>
            <a:ext cx="7438249" cy="4184015"/>
          </a:xfrm>
          <a:ln w="38100">
            <a:solidFill>
              <a:schemeClr val="accent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764602-7A25-409D-A2A4-65F2B1AD7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9333" r="32781" b="59500"/>
          <a:stretch/>
        </p:blipFill>
        <p:spPr>
          <a:xfrm>
            <a:off x="1303020" y="3282972"/>
            <a:ext cx="5406390" cy="27698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169B5-9CB3-42BF-A021-7C41151A7447}"/>
              </a:ext>
            </a:extLst>
          </p:cNvPr>
          <p:cNvSpPr txBox="1"/>
          <p:nvPr/>
        </p:nvSpPr>
        <p:spPr>
          <a:xfrm>
            <a:off x="594360" y="1405890"/>
            <a:ext cx="392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Sherman Sans Book"/>
              </a:rPr>
              <a:t>User uses their username and password to connect to the server and use the COLLAPP application</a:t>
            </a:r>
          </a:p>
        </p:txBody>
      </p:sp>
    </p:spTree>
    <p:extLst>
      <p:ext uri="{BB962C8B-B14F-4D97-AF65-F5344CB8AC3E}">
        <p14:creationId xmlns:p14="http://schemas.microsoft.com/office/powerpoint/2010/main" val="412898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9" y="270042"/>
            <a:ext cx="10515600" cy="800735"/>
          </a:xfrm>
        </p:spPr>
        <p:txBody>
          <a:bodyPr/>
          <a:lstStyle/>
          <a:p>
            <a:r>
              <a:rPr lang="en-US" dirty="0"/>
              <a:t>Move Card To Backlog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229556" y="1125796"/>
            <a:ext cx="36537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Card moved to the backlog disappears from the current column</a:t>
            </a:r>
          </a:p>
          <a:p>
            <a:r>
              <a:rPr lang="en-US" sz="2400" dirty="0"/>
              <a:t>All the backlog cards are placed together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7BB9D-7B6E-4489-89F7-028E0BDAF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69" t="14175" r="2903" b="30386"/>
          <a:stretch/>
        </p:blipFill>
        <p:spPr>
          <a:xfrm>
            <a:off x="9036709" y="385010"/>
            <a:ext cx="2925735" cy="50051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EE138-891F-4ED2-95C0-092A145A9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t="7859" r="2903" b="51438"/>
          <a:stretch/>
        </p:blipFill>
        <p:spPr>
          <a:xfrm>
            <a:off x="566244" y="3429000"/>
            <a:ext cx="8905016" cy="21644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96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886A-5A58-484C-96C1-FD30D996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631"/>
            <a:ext cx="10515600" cy="787550"/>
          </a:xfrm>
        </p:spPr>
        <p:txBody>
          <a:bodyPr/>
          <a:lstStyle/>
          <a:p>
            <a:r>
              <a:rPr lang="en-US" dirty="0"/>
              <a:t>User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2A60-2526-4070-B9BF-6FC515D5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878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Selecting the top right logo of a person or selecting my profile from the menu takes you to the user dashboard which contains four tabs – profile, projects, activity and edit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849F5-AECC-49AC-A3C1-27ADBEAB8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 b="5324"/>
          <a:stretch/>
        </p:blipFill>
        <p:spPr>
          <a:xfrm>
            <a:off x="1472665" y="2024163"/>
            <a:ext cx="8766643" cy="425343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0A0C-1F78-46DC-BA04-3526C88F3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55" t="8421" b="83366"/>
          <a:stretch/>
        </p:blipFill>
        <p:spPr>
          <a:xfrm>
            <a:off x="10062041" y="2496252"/>
            <a:ext cx="1328288" cy="12163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5697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57935"/>
            <a:ext cx="10515600" cy="824414"/>
          </a:xfrm>
        </p:spPr>
        <p:txBody>
          <a:bodyPr/>
          <a:lstStyle/>
          <a:p>
            <a:r>
              <a:rPr lang="en-US" dirty="0"/>
              <a:t>Profile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737970"/>
            <a:ext cx="110778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information about the user, activity over the year and the most active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DAE18-1DF7-4709-8B61-51DA8CF9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1" b="4561"/>
          <a:stretch/>
        </p:blipFill>
        <p:spPr>
          <a:xfrm>
            <a:off x="992604" y="1277343"/>
            <a:ext cx="10206791" cy="50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/>
              <a:t>Projects Tab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all the projects associated with that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9F06A-13DC-4575-A17D-AD828FA1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" t="7438" r="3052" b="24455"/>
          <a:stretch/>
        </p:blipFill>
        <p:spPr>
          <a:xfrm>
            <a:off x="58213" y="1296503"/>
            <a:ext cx="12075573" cy="49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4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57935"/>
            <a:ext cx="10515600" cy="824414"/>
          </a:xfrm>
        </p:spPr>
        <p:txBody>
          <a:bodyPr/>
          <a:lstStyle/>
          <a:p>
            <a:r>
              <a:rPr lang="en-US" dirty="0"/>
              <a:t>Activity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737970"/>
            <a:ext cx="110778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detailed activity of the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9260B-711A-431B-9B94-DEAF9193F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 b="4983"/>
          <a:stretch/>
        </p:blipFill>
        <p:spPr>
          <a:xfrm>
            <a:off x="853440" y="1143000"/>
            <a:ext cx="10631732" cy="51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4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Edit Profile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Personal information of the user can be edited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E9AC8-9943-4123-B06C-49E207F2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 b="5324"/>
          <a:stretch/>
        </p:blipFill>
        <p:spPr>
          <a:xfrm>
            <a:off x="1129979" y="1371259"/>
            <a:ext cx="10112328" cy="49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three horizontal lines to the top left show the menu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EB402-A3CE-48F8-9BC9-6CD53F19D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9" r="68467" b="36642"/>
          <a:stretch/>
        </p:blipFill>
        <p:spPr>
          <a:xfrm>
            <a:off x="927234" y="1325586"/>
            <a:ext cx="3750644" cy="371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F6E84-51FC-48C5-BF4F-1996BC5E7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" t="7579" r="62578" b="45364"/>
          <a:stretch/>
        </p:blipFill>
        <p:spPr>
          <a:xfrm>
            <a:off x="6159118" y="1325586"/>
            <a:ext cx="4861810" cy="371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B7804-EF71-4CE2-8564-4D84AB669AAC}"/>
              </a:ext>
            </a:extLst>
          </p:cNvPr>
          <p:cNvSpPr txBox="1"/>
          <p:nvPr/>
        </p:nvSpPr>
        <p:spPr>
          <a:xfrm>
            <a:off x="927234" y="5204811"/>
            <a:ext cx="363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Sherman Sans Book"/>
              </a:rPr>
              <a:t>Menu for an Admin 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019F6-2D31-4FD7-901F-EEA6E724EE60}"/>
              </a:ext>
            </a:extLst>
          </p:cNvPr>
          <p:cNvSpPr/>
          <p:nvPr/>
        </p:nvSpPr>
        <p:spPr>
          <a:xfrm>
            <a:off x="7283117" y="5145438"/>
            <a:ext cx="2180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Sherman Sans Book"/>
              </a:rPr>
              <a:t>Menu for a user</a:t>
            </a:r>
          </a:p>
        </p:txBody>
      </p:sp>
    </p:spTree>
    <p:extLst>
      <p:ext uri="{BB962C8B-B14F-4D97-AF65-F5344CB8AC3E}">
        <p14:creationId xmlns:p14="http://schemas.microsoft.com/office/powerpoint/2010/main" val="281865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is specific to admin users. Allows the Administrator to check the details of the user and gives access controls and permissions for the users.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46783-7920-444D-B175-DFFC22155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2"/>
          <a:stretch/>
        </p:blipFill>
        <p:spPr>
          <a:xfrm>
            <a:off x="1299411" y="1732242"/>
            <a:ext cx="8499107" cy="4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4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Parameters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configuration parameters along with rest of the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46783-7920-444D-B175-DFFC22155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2"/>
          <a:stretch/>
        </p:blipFill>
        <p:spPr>
          <a:xfrm>
            <a:off x="1470923" y="1299412"/>
            <a:ext cx="9305361" cy="49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Roles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roles of the admin and default inside the tabs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B29E3-46BF-4BB6-93D3-D99325CF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" t="8000" r="2895" b="10597"/>
          <a:stretch/>
        </p:blipFill>
        <p:spPr>
          <a:xfrm>
            <a:off x="1107306" y="1467536"/>
            <a:ext cx="9977388" cy="4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3761-38BE-49A7-8E0A-FC4C7ECE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en-US" dirty="0"/>
              <a:t>Add New Project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69B5-9CB3-42BF-A021-7C41151A7447}"/>
              </a:ext>
            </a:extLst>
          </p:cNvPr>
          <p:cNvSpPr txBox="1"/>
          <p:nvPr/>
        </p:nvSpPr>
        <p:spPr>
          <a:xfrm>
            <a:off x="594360" y="1405890"/>
            <a:ext cx="3920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Sherman Sans Book"/>
              </a:rPr>
              <a:t>Creates a new project on selecting the + at the bottom left. The name and short name are input by the admin. An optional description can also be given.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10565-640B-4F24-A491-7BE475D0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935" y="191378"/>
            <a:ext cx="7503292" cy="4220602"/>
          </a:xfr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4353A-EA52-40A2-879D-67A97F371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2" t="28500" r="39625" b="23891"/>
          <a:stretch/>
        </p:blipFill>
        <p:spPr>
          <a:xfrm>
            <a:off x="4514850" y="2266165"/>
            <a:ext cx="3044896" cy="39179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E3FD9-F1C2-4C45-9085-4F1693AFF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81" t="79500" b="6000"/>
          <a:stretch/>
        </p:blipFill>
        <p:spPr>
          <a:xfrm>
            <a:off x="10688955" y="4225142"/>
            <a:ext cx="1002030" cy="99441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486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05879"/>
            <a:ext cx="10515600" cy="824414"/>
          </a:xfrm>
        </p:spPr>
        <p:txBody>
          <a:bodyPr/>
          <a:lstStyle/>
          <a:p>
            <a:r>
              <a:rPr lang="en-US" dirty="0"/>
              <a:t>Users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3" y="853473"/>
            <a:ext cx="109732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users created, an admin can also create a user using the + at the bottom right on selecting a user, the admin can check that user’s profile, projects and activity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59F1B-0C35-4013-9F4E-44472560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" t="8421" r="4000" b="12444"/>
          <a:stretch/>
        </p:blipFill>
        <p:spPr>
          <a:xfrm>
            <a:off x="260682" y="1780675"/>
            <a:ext cx="6900514" cy="331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3ECC5-BDD6-4C05-9E17-8D0443030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8561" r="13712" b="12446"/>
          <a:stretch/>
        </p:blipFill>
        <p:spPr>
          <a:xfrm>
            <a:off x="5986914" y="3572451"/>
            <a:ext cx="6205086" cy="3307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2961A-4911-46C3-8B5F-0C00F9126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" t="8421" r="4000" b="12444"/>
          <a:stretch/>
        </p:blipFill>
        <p:spPr>
          <a:xfrm>
            <a:off x="260682" y="1838427"/>
            <a:ext cx="6900514" cy="33112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8AA9E-FAA4-4122-818A-D651FA133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8561" r="13712" b="12446"/>
          <a:stretch/>
        </p:blipFill>
        <p:spPr>
          <a:xfrm>
            <a:off x="5986914" y="3630203"/>
            <a:ext cx="6205086" cy="330720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206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05879"/>
            <a:ext cx="10515600" cy="824414"/>
          </a:xfrm>
        </p:spPr>
        <p:txBody>
          <a:bodyPr/>
          <a:lstStyle/>
          <a:p>
            <a:r>
              <a:rPr lang="en-US" dirty="0"/>
              <a:t>Create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3" y="853473"/>
            <a:ext cx="37145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Admin can create a user</a:t>
            </a:r>
          </a:p>
          <a:p>
            <a:r>
              <a:rPr lang="en-US" sz="2400" dirty="0"/>
              <a:t>Details are entered by the admin</a:t>
            </a:r>
          </a:p>
          <a:p>
            <a:r>
              <a:rPr lang="en-US" sz="2400" dirty="0"/>
              <a:t>Role is selected through         a drop-down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BD509-CDDF-4E5F-9820-AB4FBBB78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" t="7719" r="3132" b="11018"/>
          <a:stretch/>
        </p:blipFill>
        <p:spPr>
          <a:xfrm>
            <a:off x="4767332" y="0"/>
            <a:ext cx="7424668" cy="3609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7C976-F5F8-41B1-9F1F-15012841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" t="7719" r="3132" b="11018"/>
          <a:stretch/>
        </p:blipFill>
        <p:spPr>
          <a:xfrm>
            <a:off x="4767332" y="-57751"/>
            <a:ext cx="7424668" cy="36094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37736-B7F3-490C-893A-3BEB36F3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9" t="22877" r="17974" b="24492"/>
          <a:stretch/>
        </p:blipFill>
        <p:spPr>
          <a:xfrm>
            <a:off x="3447258" y="2137257"/>
            <a:ext cx="8240718" cy="38151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8B1F3-CD48-495B-AF78-04CFD2DA7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2" t="57404" r="67710" b="28561"/>
          <a:stretch/>
        </p:blipFill>
        <p:spPr>
          <a:xfrm>
            <a:off x="1743809" y="5005137"/>
            <a:ext cx="2231425" cy="11622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0498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05879"/>
            <a:ext cx="10515600" cy="824414"/>
          </a:xfrm>
        </p:spPr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3" y="853473"/>
            <a:ext cx="109732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Can search for projects, tasks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5F4E1-0B3F-42CC-B67D-A111317D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16" y="1348865"/>
            <a:ext cx="9862927" cy="49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05879"/>
            <a:ext cx="10515600" cy="824414"/>
          </a:xfrm>
        </p:spPr>
        <p:txBody>
          <a:bodyPr/>
          <a:lstStyle/>
          <a:p>
            <a:r>
              <a:rPr lang="en-US" dirty="0"/>
              <a:t>Client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3" y="853473"/>
            <a:ext cx="109732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Client user does not have the ability to change projects but can only view the progress. The absence of the + symbol to the bottom right on the dashboard shows that the client cannot add projects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1B2D5-348B-42AD-B313-7CC1E64DD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" t="280" r="33486" b="55720"/>
          <a:stretch/>
        </p:blipFill>
        <p:spPr>
          <a:xfrm>
            <a:off x="4429223" y="1737357"/>
            <a:ext cx="7762777" cy="301752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62176-B199-4A68-8584-9985D9EEE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8492" r="2895" b="10035"/>
          <a:stretch/>
        </p:blipFill>
        <p:spPr>
          <a:xfrm>
            <a:off x="204554" y="2897204"/>
            <a:ext cx="7599461" cy="370091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190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05879"/>
            <a:ext cx="10515600" cy="82441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3" y="853473"/>
            <a:ext cx="109732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version of COLLAPP and licenses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18F1-B320-482C-B694-EBBF8D59C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t="7719" r="2895" b="10316"/>
          <a:stretch/>
        </p:blipFill>
        <p:spPr>
          <a:xfrm>
            <a:off x="1052362" y="1304707"/>
            <a:ext cx="10087276" cy="49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0811-9604-F444-BC5E-A94434CE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Thank You!</a:t>
            </a:r>
            <a:br>
              <a:rPr lang="en-US" sz="8800" dirty="0"/>
            </a:b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1763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992626-7A80-954D-B448-E701591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E43DF2-C3DC-4C56-96F1-2E9E9C52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43"/>
          <a:stretch/>
        </p:blipFill>
        <p:spPr>
          <a:xfrm>
            <a:off x="175260" y="1966595"/>
            <a:ext cx="11841480" cy="42333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1CD24-D8BC-447E-9E1B-A74A47DC8881}"/>
              </a:ext>
            </a:extLst>
          </p:cNvPr>
          <p:cNvSpPr txBox="1">
            <a:spLocks/>
          </p:cNvSpPr>
          <p:nvPr/>
        </p:nvSpPr>
        <p:spPr>
          <a:xfrm>
            <a:off x="838200" y="1165860"/>
            <a:ext cx="10146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Dashboard shows all the ongoing projects. It also shows the status of the project.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35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1D68-7B24-4D31-BF0A-0AA11F98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" y="319405"/>
            <a:ext cx="10515600" cy="1325563"/>
          </a:xfrm>
        </p:spPr>
        <p:txBody>
          <a:bodyPr/>
          <a:lstStyle/>
          <a:p>
            <a:r>
              <a:rPr lang="en-US" dirty="0"/>
              <a:t>Project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9940D-FDE4-4822-8F3B-66F8022AC8AA}"/>
              </a:ext>
            </a:extLst>
          </p:cNvPr>
          <p:cNvSpPr txBox="1"/>
          <p:nvPr/>
        </p:nvSpPr>
        <p:spPr>
          <a:xfrm>
            <a:off x="182126" y="1779120"/>
            <a:ext cx="3920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Selecting a project takes you to the project dashboard</a:t>
            </a:r>
          </a:p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Sherman Sans Book"/>
            </a:endParaRPr>
          </a:p>
          <a:p>
            <a:pPr marL="342900" indent="-342900">
              <a:buClr>
                <a:srgbClr val="F7680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Sherman Sans Book"/>
              </a:rPr>
              <a:t>It has four tabs – Home, Milestones, Statistics and Calendar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75DA8-E10B-40E8-9A65-DF26E344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4657"/>
          <a:stretch/>
        </p:blipFill>
        <p:spPr>
          <a:xfrm>
            <a:off x="4044694" y="1130782"/>
            <a:ext cx="8089383" cy="397433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865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25C9-C7C6-4DEB-8388-DED3717E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922"/>
            <a:ext cx="10515600" cy="729799"/>
          </a:xfrm>
        </p:spPr>
        <p:txBody>
          <a:bodyPr/>
          <a:lstStyle/>
          <a:p>
            <a:r>
              <a:rPr lang="en-US" dirty="0"/>
              <a:t>Home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4191-4F5C-4D78-BC61-448659F1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5721"/>
            <a:ext cx="1081799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It shows ongoing tasks in the project along with their columns, cards and status</a:t>
            </a:r>
          </a:p>
          <a:p>
            <a:r>
              <a:rPr lang="en-US" sz="2400" dirty="0"/>
              <a:t>It also allows you to create new tasks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BDE23-38BE-459A-BFD5-AAFBF747C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" b="6642"/>
          <a:stretch/>
        </p:blipFill>
        <p:spPr>
          <a:xfrm>
            <a:off x="1501542" y="1709666"/>
            <a:ext cx="9394256" cy="45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163630"/>
            <a:ext cx="10515600" cy="824414"/>
          </a:xfrm>
        </p:spPr>
        <p:txBody>
          <a:bodyPr/>
          <a:lstStyle/>
          <a:p>
            <a:r>
              <a:rPr lang="en-US" dirty="0"/>
              <a:t>Milestones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8534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Shows the progress of the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D287-D74E-479A-A2AC-C171869B5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6" b="20174"/>
          <a:stretch/>
        </p:blipFill>
        <p:spPr>
          <a:xfrm>
            <a:off x="0" y="1309036"/>
            <a:ext cx="12192000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6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269508"/>
            <a:ext cx="10515600" cy="824414"/>
          </a:xfrm>
        </p:spPr>
        <p:txBody>
          <a:bodyPr/>
          <a:lstStyle/>
          <a:p>
            <a:r>
              <a:rPr lang="en-US" dirty="0"/>
              <a:t>Statistics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1578425"/>
            <a:ext cx="3387291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Shows the statistics of the tasks/boards of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an option to view the statistics of selective boards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also an option to select a time duration for the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9DEE8-2CB3-4B60-9B60-D20619104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1" b="4561"/>
          <a:stretch/>
        </p:blipFill>
        <p:spPr>
          <a:xfrm>
            <a:off x="3725779" y="1289668"/>
            <a:ext cx="8391845" cy="41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85DD-AFD5-4913-B959-688754C4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Tab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A54514-AB3E-4142-B44B-345297A3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02" y="1253418"/>
            <a:ext cx="9425291" cy="489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8289</TotalTime>
  <Words>815</Words>
  <Application>Microsoft Office PowerPoint</Application>
  <PresentationFormat>Widescreen</PresentationFormat>
  <Paragraphs>107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Sherman Sans</vt:lpstr>
      <vt:lpstr>Sherman Sans Book</vt:lpstr>
      <vt:lpstr>Sherman Serif Book</vt:lpstr>
      <vt:lpstr>System Font Regular</vt:lpstr>
      <vt:lpstr>Verdana</vt:lpstr>
      <vt:lpstr>Wingdings</vt:lpstr>
      <vt:lpstr>Office Theme</vt:lpstr>
      <vt:lpstr>COLLAPP</vt:lpstr>
      <vt:lpstr>Login</vt:lpstr>
      <vt:lpstr>Add New Project </vt:lpstr>
      <vt:lpstr>Dashboard</vt:lpstr>
      <vt:lpstr>Project Dashboard</vt:lpstr>
      <vt:lpstr>Home Tab</vt:lpstr>
      <vt:lpstr>Milestones Tab</vt:lpstr>
      <vt:lpstr>Statistics Tab</vt:lpstr>
      <vt:lpstr>Calendar Tab</vt:lpstr>
      <vt:lpstr>Create A Task/Board</vt:lpstr>
      <vt:lpstr>Create Column </vt:lpstr>
      <vt:lpstr>Task/Board Dashboard</vt:lpstr>
      <vt:lpstr>Create Card </vt:lpstr>
      <vt:lpstr>Move Card</vt:lpstr>
      <vt:lpstr>Move Card To Trash</vt:lpstr>
      <vt:lpstr>Move Card To Column</vt:lpstr>
      <vt:lpstr>Move Card To Archive</vt:lpstr>
      <vt:lpstr>Update History Of A Card</vt:lpstr>
      <vt:lpstr>Clone A Card</vt:lpstr>
      <vt:lpstr>Move Card To Backlog</vt:lpstr>
      <vt:lpstr>User Dashboard</vt:lpstr>
      <vt:lpstr>Profile Tab</vt:lpstr>
      <vt:lpstr>Projects Tab</vt:lpstr>
      <vt:lpstr>Activity Tab</vt:lpstr>
      <vt:lpstr>Edit Profile Tab</vt:lpstr>
      <vt:lpstr>Menu</vt:lpstr>
      <vt:lpstr>Admin Panel</vt:lpstr>
      <vt:lpstr>Parameters Tab</vt:lpstr>
      <vt:lpstr>Roles Tab</vt:lpstr>
      <vt:lpstr>Users Tab</vt:lpstr>
      <vt:lpstr>Create User</vt:lpstr>
      <vt:lpstr>Search</vt:lpstr>
      <vt:lpstr>Client Login</vt:lpstr>
      <vt:lpstr>About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Hubert De La Vega</dc:creator>
  <cp:lastModifiedBy>Akshitha Duddala</cp:lastModifiedBy>
  <cp:revision>176</cp:revision>
  <dcterms:created xsi:type="dcterms:W3CDTF">2019-07-05T14:23:44Z</dcterms:created>
  <dcterms:modified xsi:type="dcterms:W3CDTF">2020-05-02T04:44:27Z</dcterms:modified>
</cp:coreProperties>
</file>